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2"/>
  </p:sldMasterIdLst>
  <p:notesMasterIdLst>
    <p:notesMasterId r:id="rId23"/>
  </p:notesMasterIdLst>
  <p:sldIdLst>
    <p:sldId id="340" r:id="rId3"/>
    <p:sldId id="257" r:id="rId4"/>
    <p:sldId id="341" r:id="rId5"/>
    <p:sldId id="348" r:id="rId6"/>
    <p:sldId id="347" r:id="rId7"/>
    <p:sldId id="342" r:id="rId8"/>
    <p:sldId id="300" r:id="rId9"/>
    <p:sldId id="349" r:id="rId10"/>
    <p:sldId id="343" r:id="rId11"/>
    <p:sldId id="350" r:id="rId12"/>
    <p:sldId id="321" r:id="rId13"/>
    <p:sldId id="354" r:id="rId14"/>
    <p:sldId id="279" r:id="rId15"/>
    <p:sldId id="330" r:id="rId16"/>
    <p:sldId id="351" r:id="rId17"/>
    <p:sldId id="356" r:id="rId18"/>
    <p:sldId id="357" r:id="rId19"/>
    <p:sldId id="344" r:id="rId20"/>
    <p:sldId id="353" r:id="rId21"/>
    <p:sldId id="345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ima" initials="D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F37F4B"/>
    <a:srgbClr val="0000CC"/>
    <a:srgbClr val="FF2C09"/>
    <a:srgbClr val="660066"/>
    <a:srgbClr val="DE2222"/>
    <a:srgbClr val="0033CC"/>
    <a:srgbClr val="008000"/>
    <a:srgbClr val="EA22E0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091" autoAdjust="0"/>
    <p:restoredTop sz="94681" autoAdjust="0"/>
  </p:normalViewPr>
  <p:slideViewPr>
    <p:cSldViewPr>
      <p:cViewPr>
        <p:scale>
          <a:sx n="89" d="100"/>
          <a:sy n="89" d="100"/>
        </p:scale>
        <p:origin x="-72" y="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382859812218818"/>
          <c:y val="1.8835207367851353E-2"/>
          <c:w val="0.89617140187781175"/>
          <c:h val="0.8654814482855666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май 2012 - 2013</c:v>
                </c:pt>
                <c:pt idx="1">
                  <c:v>январь 2013 - 2014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7.0000000000000034E-2</c:v>
                </c:pt>
                <c:pt idx="1">
                  <c:v>0.22000000000000014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май 2012 - 2013</c:v>
                </c:pt>
                <c:pt idx="1">
                  <c:v>январь 2013 - 2014</c:v>
                </c:pt>
              </c:strCache>
            </c:strRef>
          </c:cat>
          <c:val>
            <c:numRef>
              <c:f>Лист1!$C$2:$C$3</c:f>
              <c:numCache>
                <c:formatCode>0%</c:formatCode>
                <c:ptCount val="2"/>
                <c:pt idx="0">
                  <c:v>0.48000000000000032</c:v>
                </c:pt>
                <c:pt idx="1">
                  <c:v>0.56999999999999995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май 2012 - 2013</c:v>
                </c:pt>
                <c:pt idx="1">
                  <c:v>январь 2013 - 2014</c:v>
                </c:pt>
              </c:strCache>
            </c:strRef>
          </c:cat>
          <c:val>
            <c:numRef>
              <c:f>Лист1!$D$2:$D$3</c:f>
              <c:numCache>
                <c:formatCode>0%</c:formatCode>
                <c:ptCount val="2"/>
                <c:pt idx="0">
                  <c:v>0.45</c:v>
                </c:pt>
                <c:pt idx="1">
                  <c:v>0.21000000000000021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2230272"/>
        <c:axId val="153872640"/>
        <c:axId val="0"/>
      </c:bar3DChart>
      <c:catAx>
        <c:axId val="122230272"/>
        <c:scaling>
          <c:orientation val="minMax"/>
        </c:scaling>
        <c:delete val="0"/>
        <c:axPos val="b"/>
        <c:majorTickMark val="out"/>
        <c:minorTickMark val="none"/>
        <c:tickLblPos val="nextTo"/>
        <c:crossAx val="153872640"/>
        <c:crosses val="autoZero"/>
        <c:auto val="1"/>
        <c:lblAlgn val="ctr"/>
        <c:lblOffset val="100"/>
        <c:noMultiLvlLbl val="0"/>
      </c:catAx>
      <c:valAx>
        <c:axId val="153872640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12223027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F80292-D375-4FC6-9322-CD43B813DF2E}" type="datetimeFigureOut">
              <a:rPr lang="ru-RU" smtClean="0"/>
              <a:pPr/>
              <a:t>13.11.2019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A655C4-9189-40EA-9449-C7361432772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445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BA0CD-0A95-4F14-8BE3-1A59D92F0E15}" type="datetimeFigureOut">
              <a:rPr lang="ru-RU" smtClean="0"/>
              <a:pPr/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08AE3-C74B-40EA-A036-B163DBC88F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BA0CD-0A95-4F14-8BE3-1A59D92F0E15}" type="datetimeFigureOut">
              <a:rPr lang="ru-RU" smtClean="0"/>
              <a:pPr/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08AE3-C74B-40EA-A036-B163DBC88F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BA0CD-0A95-4F14-8BE3-1A59D92F0E15}" type="datetimeFigureOut">
              <a:rPr lang="ru-RU" smtClean="0"/>
              <a:pPr/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08AE3-C74B-40EA-A036-B163DBC88F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BA0CD-0A95-4F14-8BE3-1A59D92F0E15}" type="datetimeFigureOut">
              <a:rPr lang="ru-RU" smtClean="0"/>
              <a:pPr/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08AE3-C74B-40EA-A036-B163DBC88F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BA0CD-0A95-4F14-8BE3-1A59D92F0E15}" type="datetimeFigureOut">
              <a:rPr lang="ru-RU" smtClean="0"/>
              <a:pPr/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08AE3-C74B-40EA-A036-B163DBC88F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BA0CD-0A95-4F14-8BE3-1A59D92F0E15}" type="datetimeFigureOut">
              <a:rPr lang="ru-RU" smtClean="0"/>
              <a:pPr/>
              <a:t>13.11.2019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08AE3-C74B-40EA-A036-B163DBC88F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BA0CD-0A95-4F14-8BE3-1A59D92F0E15}" type="datetimeFigureOut">
              <a:rPr lang="ru-RU" smtClean="0"/>
              <a:pPr/>
              <a:t>13.11.2019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08AE3-C74B-40EA-A036-B163DBC88F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BA0CD-0A95-4F14-8BE3-1A59D92F0E15}" type="datetimeFigureOut">
              <a:rPr lang="ru-RU" smtClean="0"/>
              <a:pPr/>
              <a:t>13.11.2019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08AE3-C74B-40EA-A036-B163DBC88F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BA0CD-0A95-4F14-8BE3-1A59D92F0E15}" type="datetimeFigureOut">
              <a:rPr lang="ru-RU" smtClean="0"/>
              <a:pPr/>
              <a:t>13.11.2019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08AE3-C74B-40EA-A036-B163DBC88F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BA0CD-0A95-4F14-8BE3-1A59D92F0E15}" type="datetimeFigureOut">
              <a:rPr lang="ru-RU" smtClean="0"/>
              <a:pPr/>
              <a:t>13.11.2019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08AE3-C74B-40EA-A036-B163DBC88F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BA0CD-0A95-4F14-8BE3-1A59D92F0E15}" type="datetimeFigureOut">
              <a:rPr lang="ru-RU" smtClean="0"/>
              <a:pPr/>
              <a:t>13.11.2019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08AE3-C74B-40EA-A036-B163DBC88F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ABA0CD-0A95-4F14-8BE3-1A59D92F0E15}" type="datetimeFigureOut">
              <a:rPr lang="ru-RU" smtClean="0"/>
              <a:pPr/>
              <a:t>13.11.2019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F08AE3-C74B-40EA-A036-B163DBC88F1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700" dirty="0" smtClean="0"/>
              <a:t>Муниципальное бюджетное дошкольное </a:t>
            </a:r>
            <a:r>
              <a:rPr lang="ru-RU" sz="2700" dirty="0" smtClean="0"/>
              <a:t>образовательное учреждение «Детский сад № </a:t>
            </a:r>
            <a:r>
              <a:rPr lang="ru-RU" sz="2700" dirty="0" smtClean="0"/>
              <a:t>361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1700808"/>
            <a:ext cx="7182540" cy="1842480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sz="3600" b="1" dirty="0" smtClean="0">
                <a:solidFill>
                  <a:srgbClr val="002060"/>
                </a:solidFill>
              </a:rPr>
              <a:t>«</a:t>
            </a:r>
            <a:r>
              <a:rPr lang="ru-RU" sz="3600" b="1" i="1" dirty="0" smtClean="0">
                <a:solidFill>
                  <a:srgbClr val="002060"/>
                </a:solidFill>
              </a:rPr>
              <a:t>Развитие творческих способностей детей дошкольного возраста через нетрадиционные формы изобразительной деятельности»</a:t>
            </a:r>
            <a:endParaRPr lang="ru-RU" sz="3600" dirty="0" smtClean="0">
              <a:solidFill>
                <a:srgbClr val="002060"/>
              </a:solidFill>
            </a:endParaRPr>
          </a:p>
          <a:p>
            <a:endParaRPr lang="ru-RU" sz="2800" dirty="0"/>
          </a:p>
        </p:txBody>
      </p:sp>
      <p:pic>
        <p:nvPicPr>
          <p:cNvPr id="5" name="Рисунок 4" descr="detskaya_ruka_v_kraskah_1920x1200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4714876" y="3786190"/>
            <a:ext cx="3857652" cy="28378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DoloresCyr Black" pitchFamily="82" charset="0"/>
              </a:rPr>
              <a:t>Рисование пальчиками  и ладошкой.</a:t>
            </a:r>
            <a:endParaRPr lang="ru-RU" sz="5400" dirty="0"/>
          </a:p>
        </p:txBody>
      </p:sp>
      <p:pic>
        <p:nvPicPr>
          <p:cNvPr id="13" name="Содержимое 12" descr="002.jpg"/>
          <p:cNvPicPr>
            <a:picLocks noGrp="1" noChangeAspect="1"/>
          </p:cNvPicPr>
          <p:nvPr>
            <p:ph sz="half" idx="4294967295"/>
          </p:nvPr>
        </p:nvPicPr>
        <p:blipFill>
          <a:blip r:embed="rId3" cstate="email"/>
          <a:stretch>
            <a:fillRect/>
          </a:stretch>
        </p:blipFill>
        <p:spPr>
          <a:xfrm>
            <a:off x="0" y="1643063"/>
            <a:ext cx="3251200" cy="45259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DSC05621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5072066" y="1714488"/>
            <a:ext cx="3214710" cy="4286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[WallpapersMania.nnm.ru]_vol51-008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7170" name="Picture 2" descr="D:\СЕМЬЯ\мамина папка\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71472" y="1643049"/>
            <a:ext cx="3429024" cy="47028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Заголовок 4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939800"/>
          </a:xfrm>
        </p:spPr>
        <p:txBody>
          <a:bodyPr>
            <a:normAutofit/>
          </a:bodyPr>
          <a:lstStyle/>
          <a:p>
            <a:r>
              <a:rPr lang="ru-RU" sz="540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  <a:latin typeface="DoloresCyr Black" pitchFamily="82" charset="0"/>
              </a:rPr>
              <a:t>Оттиск печатками</a:t>
            </a:r>
            <a:endParaRPr lang="ru-RU" sz="5400" dirty="0"/>
          </a:p>
        </p:txBody>
      </p:sp>
      <p:pic>
        <p:nvPicPr>
          <p:cNvPr id="8" name="Рисунок 7" descr="DSCN0813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714876" y="1500174"/>
            <a:ext cx="3546817" cy="49134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Рисование мятой бумагой</a:t>
            </a:r>
            <a:endParaRPr lang="ru-RU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</a:endParaRPr>
          </a:p>
        </p:txBody>
      </p:sp>
      <p:pic>
        <p:nvPicPr>
          <p:cNvPr id="7" name="Рисунок 6" descr="DSC05619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286380" y="1785926"/>
            <a:ext cx="3143254" cy="41910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6" descr="C:\Documents and Settings\Admin\Рабочий стол\иршмшд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2357430"/>
            <a:ext cx="4098929" cy="31448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[WallpapersMania.nnm.ru]_vol126-031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i="1" dirty="0" smtClean="0">
                <a:latin typeface="Segoe Print" pitchFamily="2" charset="0"/>
              </a:rPr>
              <a:t/>
            </a:r>
            <a:br>
              <a:rPr lang="ru-RU" sz="2400" i="1" dirty="0" smtClean="0">
                <a:latin typeface="Segoe Print" pitchFamily="2" charset="0"/>
              </a:rPr>
            </a:br>
            <a:r>
              <a:rPr lang="ru-RU" sz="2400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DoloresCyr Black" pitchFamily="82" charset="0"/>
              </a:rPr>
              <a:t> </a:t>
            </a:r>
            <a:r>
              <a:rPr lang="ru-RU" sz="4800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C00000"/>
                </a:solidFill>
                <a:latin typeface="DoloresCyr Black" pitchFamily="82" charset="0"/>
              </a:rPr>
              <a:t>Отпечатки листьев</a:t>
            </a:r>
            <a:endParaRPr lang="ru-RU" sz="4800" i="1" dirty="0">
              <a:latin typeface="Segoe Print" pitchFamily="2" charset="0"/>
            </a:endParaRPr>
          </a:p>
        </p:txBody>
      </p:sp>
      <p:pic>
        <p:nvPicPr>
          <p:cNvPr id="4" name="Рисунок 3" descr="002 (2)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357158" y="1643050"/>
            <a:ext cx="3571900" cy="47974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DSCN0819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4929190" y="1857364"/>
            <a:ext cx="3331214" cy="44876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[WallpapersMania.nnm.ru]_vol51-008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3074" name="Picture 2" descr="D:\СЕМЬЯ\мамина папка\podelki_detskie_204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00034" y="1643050"/>
            <a:ext cx="4000528" cy="39604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DSC05631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5072066" y="1357298"/>
            <a:ext cx="3536180" cy="47149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>
                <a:solidFill>
                  <a:srgbClr val="C00000"/>
                </a:solidFill>
                <a:latin typeface="Segoe Print" pitchFamily="2" charset="0"/>
              </a:rPr>
              <a:t>Кляксография</a:t>
            </a:r>
            <a:endParaRPr lang="ru-RU" dirty="0">
              <a:solidFill>
                <a:srgbClr val="C00000"/>
              </a:solidFill>
              <a:latin typeface="Segoe Print" pitchFamily="2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Монотипия пейзажная</a:t>
            </a:r>
            <a:endParaRPr lang="ru-RU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</a:endParaRPr>
          </a:p>
        </p:txBody>
      </p:sp>
      <p:pic>
        <p:nvPicPr>
          <p:cNvPr id="8" name="Рисунок 7" descr="PICT0546"/>
          <p:cNvPicPr/>
          <p:nvPr/>
        </p:nvPicPr>
        <p:blipFill>
          <a:blip r:embed="rId3" cstate="email">
            <a:lum bright="-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786" y="1714488"/>
            <a:ext cx="3429024" cy="44735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DSC05637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5000628" y="1571612"/>
            <a:ext cx="3411146" cy="45481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[WallpapersMania.nnm.ru]_vol51-008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Print" pitchFamily="2" charset="0"/>
              </a:rPr>
              <a:t>Рисование по мокрому фону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Print" pitchFamily="2" charset="0"/>
            </a:endParaRPr>
          </a:p>
        </p:txBody>
      </p:sp>
      <p:pic>
        <p:nvPicPr>
          <p:cNvPr id="7" name="Рисунок 6" descr="001 (2)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857224" y="1643050"/>
            <a:ext cx="3065159" cy="4286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DSC05633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929190" y="1595402"/>
            <a:ext cx="3143272" cy="41910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571480"/>
            <a:ext cx="8229600" cy="1357298"/>
          </a:xfrm>
        </p:spPr>
        <p:txBody>
          <a:bodyPr>
            <a:normAutofit fontScale="90000"/>
          </a:bodyPr>
          <a:lstStyle/>
          <a:p>
            <a:r>
              <a:rPr lang="ru-RU" sz="2700" b="1" dirty="0">
                <a:solidFill>
                  <a:srgbClr val="C00000"/>
                </a:solidFill>
              </a:rPr>
              <a:t>Сравнительные результаты диагностического обследования детей по развитию художественно – творческих способностей. Период: первое полугодие 2013-2014 </a:t>
            </a:r>
            <a:r>
              <a:rPr lang="ru-RU" sz="2700" b="1" dirty="0" err="1">
                <a:solidFill>
                  <a:srgbClr val="C00000"/>
                </a:solidFill>
              </a:rPr>
              <a:t>у.г</a:t>
            </a:r>
            <a:r>
              <a:rPr lang="ru-RU" sz="2700" dirty="0">
                <a:solidFill>
                  <a:srgbClr val="C00000"/>
                </a:solidFill>
              </a:rPr>
              <a:t/>
            </a:r>
            <a:br>
              <a:rPr lang="ru-RU" sz="2700" dirty="0">
                <a:solidFill>
                  <a:srgbClr val="C00000"/>
                </a:solidFill>
              </a:rPr>
            </a:br>
            <a:r>
              <a:rPr lang="ru-RU" sz="2700" b="1" dirty="0">
                <a:solidFill>
                  <a:srgbClr val="C00000"/>
                </a:solidFill>
              </a:rPr>
              <a:t>Второе полугодие 2012 – 2013 </a:t>
            </a:r>
            <a:r>
              <a:rPr lang="ru-RU" sz="2700" b="1" dirty="0" err="1">
                <a:solidFill>
                  <a:srgbClr val="C00000"/>
                </a:solidFill>
              </a:rPr>
              <a:t>у.г</a:t>
            </a:r>
            <a:r>
              <a:rPr lang="ru-RU" sz="2700" b="1" dirty="0">
                <a:solidFill>
                  <a:srgbClr val="C00000"/>
                </a:solidFill>
              </a:rPr>
              <a:t>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642910" y="2143116"/>
          <a:ext cx="5940425" cy="41147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6286512" y="5572140"/>
            <a:ext cx="271464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763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4F81BD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Синий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высокий уровень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763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Красный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средний уровень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763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Зеленый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низкий уровень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9" descr="D:\Program Files\Rjgbb\Documents and Settings\Admin\Рабочий стол\Портфель\с флешки март\картинки нетрад.рис\133173-1280x80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457200" y="214313"/>
            <a:ext cx="8229600" cy="550862"/>
          </a:xfrm>
        </p:spPr>
        <p:txBody>
          <a:bodyPr/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</a:rPr>
              <a:t>Рекомендации педагогам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11188" y="981075"/>
            <a:ext cx="8147050" cy="4103688"/>
          </a:xfrm>
        </p:spPr>
        <p:txBody>
          <a:bodyPr>
            <a:normAutofit fontScale="85000" lnSpcReduction="10000"/>
          </a:bodyPr>
          <a:lstStyle/>
          <a:p>
            <a:pPr>
              <a:buClr>
                <a:srgbClr val="FFFF00"/>
              </a:buClr>
              <a:buFont typeface="Wingdings" pitchFamily="2" charset="2"/>
              <a:buChar char="v"/>
              <a:defRPr/>
            </a:pPr>
            <a:r>
              <a:rPr lang="ru-RU" sz="2400" b="1" i="1" dirty="0" smtClean="0">
                <a:solidFill>
                  <a:schemeClr val="bg1"/>
                </a:solidFill>
                <a:latin typeface="+mj-lt"/>
              </a:rPr>
              <a:t>используйте разные формы художественной деятельности: коллективное творчество, самостоятельную и игровую деятельность детей по освоению нетрадиционных техник изображения;</a:t>
            </a:r>
          </a:p>
          <a:p>
            <a:pPr>
              <a:buClr>
                <a:srgbClr val="FFFF00"/>
              </a:buClr>
              <a:buFont typeface="Wingdings" pitchFamily="2" charset="2"/>
              <a:buChar char="v"/>
              <a:defRPr/>
            </a:pPr>
            <a:endParaRPr lang="ru-RU" sz="2400" b="1" i="1" dirty="0" smtClean="0">
              <a:solidFill>
                <a:schemeClr val="bg1"/>
              </a:solidFill>
              <a:latin typeface="+mj-lt"/>
            </a:endParaRPr>
          </a:p>
          <a:p>
            <a:pPr>
              <a:buClr>
                <a:srgbClr val="FFFF00"/>
              </a:buClr>
              <a:buFont typeface="Wingdings" pitchFamily="2" charset="2"/>
              <a:buChar char="v"/>
              <a:defRPr/>
            </a:pPr>
            <a:r>
              <a:rPr lang="ru-RU" sz="2400" b="1" i="1" dirty="0" smtClean="0">
                <a:solidFill>
                  <a:schemeClr val="bg1"/>
                </a:solidFill>
                <a:latin typeface="+mj-lt"/>
              </a:rPr>
              <a:t>в </a:t>
            </a:r>
            <a:r>
              <a:rPr lang="ru-RU" sz="2400" b="1" i="1" dirty="0" smtClean="0">
                <a:solidFill>
                  <a:schemeClr val="bg1"/>
                </a:solidFill>
              </a:rPr>
              <a:t>планировании занятий по изобразительной деятельности соблюдайте систему и преемственность использования нетрадиционных изобразительных техник, учитывая возрастные и индивидуальные способности детей;</a:t>
            </a:r>
          </a:p>
          <a:p>
            <a:pPr>
              <a:buClr>
                <a:srgbClr val="FFFF00"/>
              </a:buClr>
              <a:buFont typeface="Wingdings" pitchFamily="2" charset="2"/>
              <a:buChar char="v"/>
              <a:defRPr/>
            </a:pPr>
            <a:endParaRPr lang="ru-RU" sz="2400" b="1" i="1" dirty="0" smtClean="0">
              <a:solidFill>
                <a:schemeClr val="bg1"/>
              </a:solidFill>
            </a:endParaRPr>
          </a:p>
          <a:p>
            <a:pPr>
              <a:buClr>
                <a:srgbClr val="FFFF00"/>
              </a:buClr>
              <a:buFont typeface="Wingdings" pitchFamily="2" charset="2"/>
              <a:buChar char="v"/>
              <a:defRPr/>
            </a:pPr>
            <a:r>
              <a:rPr lang="ru-RU" sz="2400" b="1" i="1" dirty="0" smtClean="0">
                <a:solidFill>
                  <a:schemeClr val="bg1"/>
                </a:solidFill>
              </a:rPr>
              <a:t>повышайте свой профессиональный уровень и мастерство через ознакомление, и овладение новыми нетрадиционными способами и приемами изображения</a:t>
            </a:r>
            <a:r>
              <a:rPr lang="ru-RU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>
              <a:defRPr/>
            </a:pPr>
            <a:endParaRPr lang="ru-RU" sz="1800" dirty="0">
              <a:latin typeface="+mj-lt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F86835-0A22-49D1-BEC2-152E095B84DD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</p:cSld>
  <p:clrMapOvr>
    <a:masterClrMapping/>
  </p:clrMapOvr>
  <p:transition spd="med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7" descr="D:\Program Files\Rjgbb\Documents and Settings\Admin\Рабочий стол\Портфель\с флешки март\картинки нетрад.рис\200908180853284084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14288" y="-31750"/>
            <a:ext cx="9158288" cy="688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457200" y="214313"/>
            <a:ext cx="8229600" cy="4064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</a:rPr>
              <a:t>Рекомендации родителям:</a:t>
            </a:r>
          </a:p>
        </p:txBody>
      </p:sp>
      <p:sp>
        <p:nvSpPr>
          <p:cNvPr id="27651" name="Содержимое 2"/>
          <p:cNvSpPr>
            <a:spLocks noGrp="1"/>
          </p:cNvSpPr>
          <p:nvPr>
            <p:ph sz="half" idx="1"/>
          </p:nvPr>
        </p:nvSpPr>
        <p:spPr>
          <a:xfrm>
            <a:off x="539750" y="765175"/>
            <a:ext cx="8353425" cy="4679950"/>
          </a:xfrm>
        </p:spPr>
        <p:txBody>
          <a:bodyPr>
            <a:normAutofit fontScale="92500" lnSpcReduction="20000"/>
          </a:bodyPr>
          <a:lstStyle/>
          <a:p>
            <a:pPr>
              <a:buClr>
                <a:srgbClr val="FFFF00"/>
              </a:buClr>
              <a:buFont typeface="Wingdings" pitchFamily="2" charset="2"/>
              <a:buChar char="v"/>
              <a:defRPr/>
            </a:pPr>
            <a:r>
              <a:rPr lang="ru-RU" sz="1800" dirty="0" smtClean="0"/>
              <a:t> </a:t>
            </a:r>
            <a:r>
              <a:rPr lang="ru-RU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материалы (карандаши, краски, кисти, фломастеры, восковые карандаши и т.д.) необходимо располагать в поле зрения малыша, чтобы у него возникло желание творить;</a:t>
            </a:r>
          </a:p>
          <a:p>
            <a:pPr>
              <a:buClr>
                <a:srgbClr val="FFFF00"/>
              </a:buClr>
              <a:buFont typeface="Wingdings" pitchFamily="2" charset="2"/>
              <a:buChar char="v"/>
              <a:defRPr/>
            </a:pPr>
            <a:endParaRPr lang="ru-RU" sz="24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Clr>
                <a:srgbClr val="FFFF00"/>
              </a:buClr>
              <a:buFont typeface="Wingdings" pitchFamily="2" charset="2"/>
              <a:buChar char="v"/>
              <a:defRPr/>
            </a:pPr>
            <a:r>
              <a:rPr lang="ru-RU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знакомьте его с окружающим миром вещей, живой и неживой природой, предметами изобразительного искусства, предлагайте  рисовать все, о чем ребенок любит говорить, и беседовать с ним обо всем, что он любит рисовать;</a:t>
            </a:r>
          </a:p>
          <a:p>
            <a:pPr>
              <a:buClr>
                <a:srgbClr val="FFFF00"/>
              </a:buClr>
              <a:buFont typeface="Wingdings" pitchFamily="2" charset="2"/>
              <a:buChar char="v"/>
              <a:defRPr/>
            </a:pPr>
            <a:endParaRPr lang="ru-RU" sz="2400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Clr>
                <a:srgbClr val="FFFF00"/>
              </a:buClr>
              <a:buFont typeface="Wingdings" pitchFamily="2" charset="2"/>
              <a:buChar char="v"/>
              <a:defRPr/>
            </a:pPr>
            <a:r>
              <a:rPr lang="ru-RU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критикуйте ребенка и не торопите, наоборот, время от времени стимулируйте занятия ребенка рисованием;</a:t>
            </a:r>
          </a:p>
          <a:p>
            <a:pPr marL="0" indent="0">
              <a:buClr>
                <a:srgbClr val="FFFF00"/>
              </a:buClr>
              <a:buFont typeface="Wingdings 2" pitchFamily="18" charset="2"/>
              <a:buNone/>
              <a:defRPr/>
            </a:pPr>
            <a:r>
              <a:rPr lang="ru-RU" sz="24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хвалите своего ребёнка, помогайте ему, доверяйте ему,         ведь ваш ребёнок индивидуален!</a:t>
            </a:r>
          </a:p>
          <a:p>
            <a:pPr>
              <a:defRPr/>
            </a:pPr>
            <a:endParaRPr lang="ru-RU" sz="1800" b="1" dirty="0" smtClean="0"/>
          </a:p>
          <a:p>
            <a:pPr marL="0" indent="0">
              <a:buFont typeface="Wingdings 2" pitchFamily="18" charset="2"/>
              <a:buNone/>
              <a:defRPr/>
            </a:pPr>
            <a:endParaRPr lang="ru-RU" sz="1800" dirty="0" smtClean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CB1B60-656C-4729-837B-02E174C80CDE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[WallpapersMania.nnm.ru]_vol54-010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484784"/>
            <a:ext cx="7488832" cy="4824536"/>
          </a:xfrm>
        </p:spPr>
        <p:txBody>
          <a:bodyPr>
            <a:normAutofit/>
          </a:bodyPr>
          <a:lstStyle/>
          <a:p>
            <a:pPr>
              <a:buNone/>
              <a:defRPr/>
            </a:pPr>
            <a:r>
              <a:rPr lang="ru-RU" sz="3600" b="1" i="1" dirty="0" smtClean="0">
                <a:solidFill>
                  <a:srgbClr val="7030A0"/>
                </a:solidFill>
                <a:latin typeface="DoloresCyr Black" pitchFamily="82" charset="0"/>
                <a:cs typeface="Angsana New" pitchFamily="18" charset="-34"/>
              </a:rPr>
              <a:t>«… Это правда! </a:t>
            </a:r>
          </a:p>
          <a:p>
            <a:pPr>
              <a:buNone/>
              <a:defRPr/>
            </a:pPr>
            <a:r>
              <a:rPr lang="ru-RU" sz="3600" b="1" i="1" dirty="0" smtClean="0">
                <a:solidFill>
                  <a:srgbClr val="7030A0"/>
                </a:solidFill>
                <a:latin typeface="DoloresCyr Black" pitchFamily="82" charset="0"/>
                <a:cs typeface="Angsana New" pitchFamily="18" charset="-34"/>
              </a:rPr>
              <a:t>Ну чего же тут скрывать? </a:t>
            </a:r>
          </a:p>
          <a:p>
            <a:pPr>
              <a:buNone/>
              <a:defRPr/>
            </a:pPr>
            <a:r>
              <a:rPr lang="ru-RU" sz="3600" b="1" i="1" dirty="0" smtClean="0">
                <a:solidFill>
                  <a:srgbClr val="7030A0"/>
                </a:solidFill>
                <a:latin typeface="DoloresCyr Black" pitchFamily="82" charset="0"/>
                <a:cs typeface="Angsana New" pitchFamily="18" charset="-34"/>
              </a:rPr>
              <a:t>Дети любят, очень любят рисовать! </a:t>
            </a:r>
          </a:p>
          <a:p>
            <a:pPr>
              <a:buNone/>
              <a:defRPr/>
            </a:pPr>
            <a:r>
              <a:rPr lang="ru-RU" sz="3600" b="1" i="1" dirty="0" smtClean="0">
                <a:solidFill>
                  <a:srgbClr val="7030A0"/>
                </a:solidFill>
                <a:latin typeface="DoloresCyr Black" pitchFamily="82" charset="0"/>
                <a:cs typeface="Angsana New" pitchFamily="18" charset="-34"/>
              </a:rPr>
              <a:t>На бумаге, на асфальте, на стене. </a:t>
            </a:r>
          </a:p>
          <a:p>
            <a:pPr>
              <a:buNone/>
              <a:defRPr/>
            </a:pPr>
            <a:r>
              <a:rPr lang="ru-RU" sz="3600" b="1" i="1" dirty="0" smtClean="0">
                <a:solidFill>
                  <a:srgbClr val="7030A0"/>
                </a:solidFill>
                <a:latin typeface="DoloresCyr Black" pitchFamily="82" charset="0"/>
                <a:cs typeface="Angsana New" pitchFamily="18" charset="-34"/>
              </a:rPr>
              <a:t>И в трамвае на окне….»</a:t>
            </a:r>
            <a:r>
              <a:rPr lang="ru-RU" sz="3600" b="1" i="1" dirty="0" smtClean="0">
                <a:solidFill>
                  <a:srgbClr val="7030A0"/>
                </a:solidFill>
                <a:latin typeface="Segoe Print" pitchFamily="2" charset="0"/>
                <a:cs typeface="Angsana New" pitchFamily="18" charset="-34"/>
              </a:rPr>
              <a:t> </a:t>
            </a:r>
            <a:r>
              <a:rPr lang="ru-RU" b="1" i="1" dirty="0" smtClean="0">
                <a:solidFill>
                  <a:srgbClr val="7030A0"/>
                </a:solidFill>
                <a:latin typeface="Segoe Print" pitchFamily="2" charset="0"/>
                <a:cs typeface="Angsana New" pitchFamily="18" charset="-34"/>
              </a:rPr>
              <a:t>                        </a:t>
            </a:r>
          </a:p>
          <a:p>
            <a:endParaRPr lang="ru-RU" dirty="0"/>
          </a:p>
        </p:txBody>
      </p:sp>
      <p:pic>
        <p:nvPicPr>
          <p:cNvPr id="5" name="Рисунок 4" descr="5.pn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4881548" y="0"/>
            <a:ext cx="4262452" cy="3196840"/>
          </a:xfrm>
          <a:prstGeom prst="rect">
            <a:avLst/>
          </a:prstGeom>
        </p:spPr>
      </p:pic>
      <p:pic>
        <p:nvPicPr>
          <p:cNvPr id="6" name="Рисунок 5" descr="DSC05509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4786314" y="3929066"/>
            <a:ext cx="3714776" cy="2661066"/>
          </a:xfrm>
          <a:prstGeom prst="rect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softEdge rad="112500"/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85786" y="1285860"/>
            <a:ext cx="7854950" cy="1752600"/>
          </a:xfrm>
        </p:spPr>
        <p:txBody>
          <a:bodyPr>
            <a:normAutofit/>
          </a:bodyPr>
          <a:lstStyle/>
          <a:p>
            <a:pPr marR="0" algn="ctr"/>
            <a:r>
              <a:rPr lang="ru-RU" sz="5400" b="1" dirty="0" smtClean="0">
                <a:solidFill>
                  <a:srgbClr val="FF0000"/>
                </a:solidFill>
              </a:rPr>
              <a:t>СПАСИБО ЗА ВНИМАНИЕ!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A44A9C-7AD7-4FAD-9A7F-D0DA45855913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DoloresCyr Black" pitchFamily="82" charset="0"/>
              </a:rPr>
              <a:t>Рисование </a:t>
            </a:r>
            <a:br>
              <a:rPr lang="ru-RU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DoloresCyr Black" pitchFamily="82" charset="0"/>
              </a:rPr>
            </a:br>
            <a:r>
              <a:rPr lang="ru-RU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DoloresCyr Black" pitchFamily="82" charset="0"/>
              </a:rPr>
              <a:t>с использованием нетрадиционной техники – 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114419"/>
          </a:xfrm>
        </p:spPr>
        <p:txBody>
          <a:bodyPr/>
          <a:lstStyle/>
          <a:p>
            <a:r>
              <a:rPr lang="ru-RU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FF2C09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egoe Print" pitchFamily="2" charset="0"/>
              </a:rPr>
              <a:t>это рисование направленное на умение отходить от стандарта..</a:t>
            </a:r>
            <a:endParaRPr lang="ru-RU" dirty="0"/>
          </a:p>
        </p:txBody>
      </p:sp>
      <p:pic>
        <p:nvPicPr>
          <p:cNvPr id="4" name="Рисунок 3" descr="DSCN0852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572264" y="2643182"/>
            <a:ext cx="2357454" cy="34137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DSCN0845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357158" y="2714620"/>
            <a:ext cx="2214577" cy="33464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DSC05622.JP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3071802" y="2643182"/>
            <a:ext cx="2928940" cy="39052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71472" y="142852"/>
            <a:ext cx="8229600" cy="785818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Осмысление окружающего мира через рисование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071670" y="5715016"/>
            <a:ext cx="4357718" cy="92869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</a:rPr>
              <a:t>Осмысление окружающего мира</a:t>
            </a:r>
            <a:endParaRPr lang="ru-RU" sz="240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28596" y="2500306"/>
            <a:ext cx="1214446" cy="257176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Развивает зрение и движение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857356" y="2500306"/>
            <a:ext cx="1214446" cy="257176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Конструирует зрительные образы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286116" y="2500306"/>
            <a:ext cx="1214446" cy="257176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Помогает овладеть формами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714876" y="2500306"/>
            <a:ext cx="1214446" cy="257176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Развивает чувственно-двигательную координацию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143636" y="2500306"/>
            <a:ext cx="1214446" cy="2571768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Помогает постичь свойства материалов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572396" y="2500306"/>
            <a:ext cx="1214446" cy="257176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Обучает движениям, необходимым для тех или иных форм и линий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rot="5400000">
            <a:off x="3821901" y="2107397"/>
            <a:ext cx="428628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rot="5400000">
            <a:off x="2643174" y="1928802"/>
            <a:ext cx="500066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rot="10800000" flipV="1">
            <a:off x="1214414" y="1928802"/>
            <a:ext cx="1214446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rot="16200000" flipH="1">
            <a:off x="5072066" y="2071678"/>
            <a:ext cx="428628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6072198" y="2000240"/>
            <a:ext cx="571504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6643702" y="1928802"/>
            <a:ext cx="1285884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rot="16200000" flipV="1">
            <a:off x="3607587" y="5250669"/>
            <a:ext cx="428628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rot="5400000" flipH="1" flipV="1">
            <a:off x="4714876" y="5214950"/>
            <a:ext cx="428628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flipV="1">
            <a:off x="5500694" y="5214950"/>
            <a:ext cx="857256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 rot="10800000">
            <a:off x="2571736" y="5214950"/>
            <a:ext cx="571504" cy="35719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flipV="1">
            <a:off x="6357950" y="5214950"/>
            <a:ext cx="1214446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 rot="10800000">
            <a:off x="1357290" y="5214950"/>
            <a:ext cx="1000132" cy="4286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Скругленный прямоугольник 5"/>
          <p:cNvSpPr/>
          <p:nvPr/>
        </p:nvSpPr>
        <p:spPr>
          <a:xfrm>
            <a:off x="2285984" y="1071546"/>
            <a:ext cx="4357718" cy="92869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</a:rPr>
              <a:t>Рисование</a:t>
            </a:r>
            <a:endParaRPr lang="ru-RU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1143000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bg1"/>
                </a:solidFill>
              </a:rPr>
              <a:t>Влияние рисования на развитие психических функций</a:t>
            </a:r>
            <a:endParaRPr lang="ru-RU" sz="3600" dirty="0">
              <a:solidFill>
                <a:schemeClr val="bg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14282" y="3429000"/>
            <a:ext cx="2071702" cy="1357322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Рисование</a:t>
            </a:r>
            <a:endParaRPr lang="ru-RU" sz="24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214678" y="3429000"/>
            <a:ext cx="2000264" cy="1357322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Психические функции</a:t>
            </a:r>
            <a:endParaRPr lang="ru-RU" sz="24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357950" y="1500174"/>
            <a:ext cx="2428892" cy="57150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Память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357950" y="2285992"/>
            <a:ext cx="2428892" cy="633418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Внимание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357950" y="5929330"/>
            <a:ext cx="2428892" cy="56198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Речь</a:t>
            </a: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357950" y="5072074"/>
            <a:ext cx="2428892" cy="571504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Воображение</a:t>
            </a:r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357950" y="4143380"/>
            <a:ext cx="2428892" cy="61437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Образное мышление</a:t>
            </a:r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357950" y="3214686"/>
            <a:ext cx="2428892" cy="604846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Логическое мышление</a:t>
            </a:r>
            <a:endParaRPr lang="ru-RU" dirty="0"/>
          </a:p>
        </p:txBody>
      </p:sp>
      <p:sp>
        <p:nvSpPr>
          <p:cNvPr id="13" name="Стрелка вправо 12"/>
          <p:cNvSpPr/>
          <p:nvPr/>
        </p:nvSpPr>
        <p:spPr>
          <a:xfrm>
            <a:off x="2428860" y="3929066"/>
            <a:ext cx="571504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5429256" y="4214818"/>
            <a:ext cx="714380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5429256" y="3643314"/>
            <a:ext cx="714380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V="1">
            <a:off x="5429256" y="2928934"/>
            <a:ext cx="785818" cy="7143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rot="5400000" flipH="1" flipV="1">
            <a:off x="5072066" y="2214554"/>
            <a:ext cx="1357322" cy="7858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rot="16200000" flipH="1">
            <a:off x="5429256" y="4500570"/>
            <a:ext cx="785818" cy="7858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rot="16200000" flipH="1">
            <a:off x="5107785" y="5107793"/>
            <a:ext cx="1357322" cy="7143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ln w="12700">
                  <a:solidFill>
                    <a:schemeClr val="tx1"/>
                  </a:solidFill>
                  <a:prstDash val="solid"/>
                </a:ln>
                <a:solidFill>
                  <a:srgbClr val="0000CC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DoloresCyr Black" pitchFamily="82" charset="0"/>
              </a:rPr>
              <a:t>Применение нетрадиционных техник изобразительной деятельности:</a:t>
            </a:r>
            <a:endParaRPr lang="ru-RU" dirty="0">
              <a:solidFill>
                <a:srgbClr val="0000CC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143116"/>
            <a:ext cx="8229600" cy="452596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40000" lnSpcReduction="20000"/>
          </a:bodyPr>
          <a:lstStyle/>
          <a:p>
            <a:pPr lvl="0"/>
            <a:r>
              <a:rPr lang="ru-RU" sz="4500" b="1" dirty="0" smtClean="0">
                <a:solidFill>
                  <a:srgbClr val="7030A0"/>
                </a:solidFill>
              </a:rPr>
              <a:t>способствует обогащению знаний и представлений детей о предметах и их использовании, материалах, их свойствах, способах применения;</a:t>
            </a:r>
          </a:p>
          <a:p>
            <a:pPr lvl="0"/>
            <a:endParaRPr lang="ru-RU" sz="4500" b="1" dirty="0" smtClean="0">
              <a:solidFill>
                <a:srgbClr val="7030A0"/>
              </a:solidFill>
            </a:endParaRPr>
          </a:p>
          <a:p>
            <a:pPr lvl="0"/>
            <a:r>
              <a:rPr lang="ru-RU" sz="4500" b="1" dirty="0" smtClean="0">
                <a:solidFill>
                  <a:srgbClr val="DE2222"/>
                </a:solidFill>
              </a:rPr>
              <a:t>стимулирует положительную мотивацию у ребенка, вызывает радостное настроение, снимает страх перед процессом рисования;</a:t>
            </a:r>
          </a:p>
          <a:p>
            <a:pPr lvl="0"/>
            <a:endParaRPr lang="ru-RU" sz="4500" b="1" dirty="0" smtClean="0">
              <a:solidFill>
                <a:srgbClr val="DE2222"/>
              </a:solidFill>
            </a:endParaRPr>
          </a:p>
          <a:p>
            <a:pPr lvl="0"/>
            <a:r>
              <a:rPr lang="ru-RU" sz="4500" b="1" dirty="0" smtClean="0">
                <a:solidFill>
                  <a:srgbClr val="0000CC"/>
                </a:solidFill>
              </a:rPr>
              <a:t>дает возможность экспериментировать;</a:t>
            </a:r>
          </a:p>
          <a:p>
            <a:pPr lvl="0"/>
            <a:endParaRPr lang="ru-RU" sz="4500" b="1" dirty="0" smtClean="0">
              <a:solidFill>
                <a:srgbClr val="0000CC"/>
              </a:solidFill>
            </a:endParaRPr>
          </a:p>
          <a:p>
            <a:pPr lvl="0"/>
            <a:r>
              <a:rPr lang="ru-RU" sz="4500" b="1" dirty="0" smtClean="0">
                <a:solidFill>
                  <a:srgbClr val="660066"/>
                </a:solidFill>
              </a:rPr>
              <a:t>развивает тактильную чувствительность, </a:t>
            </a:r>
            <a:r>
              <a:rPr lang="ru-RU" sz="4500" b="1" dirty="0" err="1" smtClean="0">
                <a:solidFill>
                  <a:srgbClr val="660066"/>
                </a:solidFill>
              </a:rPr>
              <a:t>цветовосприятие</a:t>
            </a:r>
            <a:r>
              <a:rPr lang="ru-RU" sz="4500" b="1" dirty="0" smtClean="0">
                <a:solidFill>
                  <a:srgbClr val="660066"/>
                </a:solidFill>
              </a:rPr>
              <a:t>;</a:t>
            </a:r>
          </a:p>
          <a:p>
            <a:pPr lvl="0"/>
            <a:endParaRPr lang="ru-RU" sz="4500" b="1" dirty="0" smtClean="0">
              <a:solidFill>
                <a:srgbClr val="660066"/>
              </a:solidFill>
            </a:endParaRPr>
          </a:p>
          <a:p>
            <a:pPr lvl="0"/>
            <a:r>
              <a:rPr lang="ru-RU" sz="4500" b="1" dirty="0" smtClean="0">
                <a:solidFill>
                  <a:srgbClr val="00B050"/>
                </a:solidFill>
              </a:rPr>
              <a:t>способствует развитию зрительно-моторной координации;</a:t>
            </a:r>
          </a:p>
          <a:p>
            <a:pPr lvl="0"/>
            <a:endParaRPr lang="ru-RU" sz="4500" b="1" dirty="0" smtClean="0">
              <a:solidFill>
                <a:srgbClr val="00B050"/>
              </a:solidFill>
            </a:endParaRPr>
          </a:p>
          <a:p>
            <a:pPr lvl="0"/>
            <a:r>
              <a:rPr lang="ru-RU" sz="4500" b="1" dirty="0" smtClean="0">
                <a:solidFill>
                  <a:srgbClr val="FF0000"/>
                </a:solidFill>
              </a:rPr>
              <a:t>не утомляет дошкольников, повышает работоспособность;</a:t>
            </a:r>
          </a:p>
          <a:p>
            <a:pPr lvl="0"/>
            <a:endParaRPr lang="ru-RU" sz="4500" b="1" dirty="0" smtClean="0">
              <a:solidFill>
                <a:srgbClr val="FF0000"/>
              </a:solidFill>
            </a:endParaRPr>
          </a:p>
          <a:p>
            <a:pPr lvl="0"/>
            <a:r>
              <a:rPr lang="ru-RU" sz="4500" b="1" dirty="0" smtClean="0">
                <a:solidFill>
                  <a:srgbClr val="7030A0"/>
                </a:solidFill>
              </a:rPr>
              <a:t>развивает нестандартность мышления, </a:t>
            </a:r>
            <a:r>
              <a:rPr lang="ru-RU" sz="4500" b="1" dirty="0" err="1" smtClean="0">
                <a:solidFill>
                  <a:srgbClr val="7030A0"/>
                </a:solidFill>
              </a:rPr>
              <a:t>раскрепощенность</a:t>
            </a:r>
            <a:r>
              <a:rPr lang="ru-RU" sz="4500" b="1" dirty="0" smtClean="0">
                <a:solidFill>
                  <a:srgbClr val="7030A0"/>
                </a:solidFill>
              </a:rPr>
              <a:t>, индивидуальность.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Рисунок 26" descr="[WallpapersMania.nnm.ru]_vol51-008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-1"/>
            <a:ext cx="9144000" cy="6858000"/>
          </a:xfrm>
          <a:prstGeom prst="rect">
            <a:avLst/>
          </a:prstGeom>
        </p:spPr>
      </p:pic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043608" y="476672"/>
            <a:ext cx="6851104" cy="880626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hlink"/>
                </a:solidFill>
                <a:latin typeface="DoloresCyr Black" pitchFamily="82" charset="0"/>
              </a:rPr>
              <a:t> </a:t>
            </a:r>
            <a:r>
              <a:rPr lang="ru-RU" sz="2800" dirty="0" smtClean="0">
                <a:ln>
                  <a:solidFill>
                    <a:schemeClr val="tx1"/>
                  </a:solidFill>
                </a:ln>
                <a:solidFill>
                  <a:schemeClr val="tx2"/>
                </a:solidFill>
              </a:rPr>
              <a:t>Нетрадиционные способы изображения в рисовании</a:t>
            </a:r>
            <a:endParaRPr lang="ru-RU" sz="2800" dirty="0" smtClean="0">
              <a:solidFill>
                <a:schemeClr val="tx2"/>
              </a:solidFill>
            </a:endParaRPr>
          </a:p>
        </p:txBody>
      </p:sp>
      <p:sp>
        <p:nvSpPr>
          <p:cNvPr id="23" name="Oval 11"/>
          <p:cNvSpPr>
            <a:spLocks noGrp="1" noChangeArrowheads="1"/>
          </p:cNvSpPr>
          <p:nvPr>
            <p:ph idx="1"/>
          </p:nvPr>
        </p:nvSpPr>
        <p:spPr bwMode="auto">
          <a:xfrm>
            <a:off x="2051720" y="1484785"/>
            <a:ext cx="2952328" cy="576063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normAutofit/>
          </a:bodyPr>
          <a:lstStyle/>
          <a:p>
            <a:pPr algn="ctr">
              <a:buNone/>
            </a:pPr>
            <a:r>
              <a:rPr lang="ru-RU" sz="1800" b="1" dirty="0" smtClean="0"/>
              <a:t>Тампонирование</a:t>
            </a:r>
            <a:endParaRPr lang="ru-RU" sz="1800" b="1" dirty="0"/>
          </a:p>
        </p:txBody>
      </p:sp>
      <p:sp>
        <p:nvSpPr>
          <p:cNvPr id="14341" name="Oval 5"/>
          <p:cNvSpPr>
            <a:spLocks noChangeArrowheads="1"/>
          </p:cNvSpPr>
          <p:nvPr/>
        </p:nvSpPr>
        <p:spPr bwMode="auto">
          <a:xfrm>
            <a:off x="395536" y="2204864"/>
            <a:ext cx="4032250" cy="1008063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 dirty="0">
                <a:latin typeface="+mj-lt"/>
              </a:rPr>
              <a:t>Рисунок своими</a:t>
            </a:r>
          </a:p>
          <a:p>
            <a:pPr algn="ctr"/>
            <a:r>
              <a:rPr lang="ru-RU" b="1" dirty="0">
                <a:latin typeface="+mj-lt"/>
              </a:rPr>
              <a:t>руками (рисование </a:t>
            </a:r>
            <a:r>
              <a:rPr lang="ru-RU" b="1" dirty="0" smtClean="0">
                <a:latin typeface="+mj-lt"/>
              </a:rPr>
              <a:t>пальцами</a:t>
            </a:r>
          </a:p>
          <a:p>
            <a:pPr algn="ctr"/>
            <a:r>
              <a:rPr lang="ru-RU" b="1" dirty="0" smtClean="0">
                <a:latin typeface="+mj-lt"/>
              </a:rPr>
              <a:t> и ладошками)</a:t>
            </a:r>
            <a:endParaRPr lang="ru-RU" b="1" dirty="0">
              <a:latin typeface="+mj-lt"/>
            </a:endParaRPr>
          </a:p>
        </p:txBody>
      </p:sp>
      <p:sp>
        <p:nvSpPr>
          <p:cNvPr id="14342" name="Oval 6"/>
          <p:cNvSpPr>
            <a:spLocks noChangeArrowheads="1"/>
          </p:cNvSpPr>
          <p:nvPr/>
        </p:nvSpPr>
        <p:spPr bwMode="auto">
          <a:xfrm>
            <a:off x="5219700" y="1412874"/>
            <a:ext cx="3312740" cy="936005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 dirty="0" smtClean="0"/>
              <a:t>Рисование по мокрому</a:t>
            </a:r>
            <a:endParaRPr lang="ru-RU" b="1" dirty="0"/>
          </a:p>
        </p:txBody>
      </p:sp>
      <p:sp>
        <p:nvSpPr>
          <p:cNvPr id="14343" name="Oval 7"/>
          <p:cNvSpPr>
            <a:spLocks noChangeArrowheads="1"/>
          </p:cNvSpPr>
          <p:nvPr/>
        </p:nvSpPr>
        <p:spPr bwMode="auto">
          <a:xfrm>
            <a:off x="5867400" y="2565400"/>
            <a:ext cx="3097213" cy="1008063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 dirty="0" err="1" smtClean="0"/>
              <a:t>Изонить</a:t>
            </a:r>
            <a:r>
              <a:rPr lang="ru-RU" b="1" dirty="0" smtClean="0"/>
              <a:t> </a:t>
            </a:r>
            <a:endParaRPr lang="ru-RU" b="1" dirty="0"/>
          </a:p>
        </p:txBody>
      </p:sp>
      <p:sp>
        <p:nvSpPr>
          <p:cNvPr id="14344" name="Oval 8"/>
          <p:cNvSpPr>
            <a:spLocks noChangeArrowheads="1"/>
          </p:cNvSpPr>
          <p:nvPr/>
        </p:nvSpPr>
        <p:spPr bwMode="auto">
          <a:xfrm>
            <a:off x="323850" y="3357562"/>
            <a:ext cx="3168650" cy="1079549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rgbClr val="00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600" b="1" dirty="0" smtClean="0"/>
              <a:t>Рисование штампом, </a:t>
            </a:r>
          </a:p>
          <a:p>
            <a:pPr algn="ctr"/>
            <a:r>
              <a:rPr lang="ru-RU" sz="1600" b="1" dirty="0" smtClean="0"/>
              <a:t>тычковое рисование,</a:t>
            </a:r>
          </a:p>
          <a:p>
            <a:pPr algn="ctr"/>
            <a:r>
              <a:rPr lang="ru-RU" sz="1600" b="1" dirty="0" smtClean="0"/>
              <a:t>оттиск</a:t>
            </a:r>
            <a:endParaRPr lang="ru-RU" sz="1600" b="1" dirty="0"/>
          </a:p>
        </p:txBody>
      </p:sp>
      <p:sp>
        <p:nvSpPr>
          <p:cNvPr id="14345" name="Oval 9"/>
          <p:cNvSpPr>
            <a:spLocks noChangeArrowheads="1"/>
          </p:cNvSpPr>
          <p:nvPr/>
        </p:nvSpPr>
        <p:spPr bwMode="auto">
          <a:xfrm>
            <a:off x="6786578" y="4357694"/>
            <a:ext cx="2233612" cy="719659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 dirty="0"/>
              <a:t>Монотипия</a:t>
            </a:r>
            <a:r>
              <a:rPr lang="ru-RU" dirty="0">
                <a:latin typeface="Segoe Print" pitchFamily="2" charset="0"/>
              </a:rPr>
              <a:t> </a:t>
            </a:r>
          </a:p>
        </p:txBody>
      </p:sp>
      <p:sp>
        <p:nvSpPr>
          <p:cNvPr id="14346" name="Oval 10"/>
          <p:cNvSpPr>
            <a:spLocks noChangeArrowheads="1"/>
          </p:cNvSpPr>
          <p:nvPr/>
        </p:nvSpPr>
        <p:spPr bwMode="auto">
          <a:xfrm>
            <a:off x="3779912" y="4941168"/>
            <a:ext cx="1944216" cy="57601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 dirty="0" smtClean="0"/>
              <a:t>И другое</a:t>
            </a:r>
            <a:endParaRPr lang="ru-RU" b="1" dirty="0"/>
          </a:p>
        </p:txBody>
      </p:sp>
      <p:sp>
        <p:nvSpPr>
          <p:cNvPr id="14347" name="Oval 11"/>
          <p:cNvSpPr>
            <a:spLocks noChangeArrowheads="1"/>
          </p:cNvSpPr>
          <p:nvPr/>
        </p:nvSpPr>
        <p:spPr bwMode="auto">
          <a:xfrm>
            <a:off x="971600" y="4941168"/>
            <a:ext cx="2232223" cy="50413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 dirty="0" err="1" smtClean="0"/>
              <a:t>Граттаж</a:t>
            </a:r>
            <a:endParaRPr lang="ru-RU" b="1" dirty="0"/>
          </a:p>
        </p:txBody>
      </p:sp>
      <p:sp>
        <p:nvSpPr>
          <p:cNvPr id="14348" name="Line 12"/>
          <p:cNvSpPr>
            <a:spLocks noChangeShapeType="1"/>
          </p:cNvSpPr>
          <p:nvPr/>
        </p:nvSpPr>
        <p:spPr bwMode="auto">
          <a:xfrm flipH="1">
            <a:off x="3131839" y="4292600"/>
            <a:ext cx="1368723" cy="64856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349" name="Line 13"/>
          <p:cNvSpPr>
            <a:spLocks noChangeShapeType="1"/>
          </p:cNvSpPr>
          <p:nvPr/>
        </p:nvSpPr>
        <p:spPr bwMode="auto">
          <a:xfrm flipH="1">
            <a:off x="4860031" y="4437112"/>
            <a:ext cx="288030" cy="50405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350" name="Line 14"/>
          <p:cNvSpPr>
            <a:spLocks noChangeShapeType="1"/>
          </p:cNvSpPr>
          <p:nvPr/>
        </p:nvSpPr>
        <p:spPr bwMode="auto">
          <a:xfrm>
            <a:off x="6011863" y="4292600"/>
            <a:ext cx="792385" cy="28852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351" name="Line 15"/>
          <p:cNvSpPr>
            <a:spLocks noChangeShapeType="1"/>
          </p:cNvSpPr>
          <p:nvPr/>
        </p:nvSpPr>
        <p:spPr bwMode="auto">
          <a:xfrm flipV="1">
            <a:off x="5940425" y="3500438"/>
            <a:ext cx="503238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352" name="Line 17"/>
          <p:cNvSpPr>
            <a:spLocks noChangeShapeType="1"/>
          </p:cNvSpPr>
          <p:nvPr/>
        </p:nvSpPr>
        <p:spPr bwMode="auto">
          <a:xfrm flipV="1">
            <a:off x="5219701" y="2276872"/>
            <a:ext cx="720452" cy="136802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353" name="Line 18"/>
          <p:cNvSpPr>
            <a:spLocks noChangeShapeType="1"/>
          </p:cNvSpPr>
          <p:nvPr/>
        </p:nvSpPr>
        <p:spPr bwMode="auto">
          <a:xfrm flipH="1" flipV="1">
            <a:off x="4067943" y="2996952"/>
            <a:ext cx="791394" cy="71938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354" name="Line 19"/>
          <p:cNvSpPr>
            <a:spLocks noChangeShapeType="1"/>
          </p:cNvSpPr>
          <p:nvPr/>
        </p:nvSpPr>
        <p:spPr bwMode="auto">
          <a:xfrm flipH="1" flipV="1">
            <a:off x="3348038" y="3860800"/>
            <a:ext cx="1079500" cy="730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355" name="Oval 20"/>
          <p:cNvSpPr>
            <a:spLocks noChangeArrowheads="1"/>
          </p:cNvSpPr>
          <p:nvPr/>
        </p:nvSpPr>
        <p:spPr bwMode="auto">
          <a:xfrm>
            <a:off x="6588125" y="5516563"/>
            <a:ext cx="2305050" cy="108108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b="1" dirty="0" err="1" smtClean="0"/>
              <a:t>Кляксография</a:t>
            </a:r>
            <a:endParaRPr lang="ru-RU" b="1" dirty="0"/>
          </a:p>
        </p:txBody>
      </p:sp>
      <p:sp>
        <p:nvSpPr>
          <p:cNvPr id="14356" name="Line 21"/>
          <p:cNvSpPr>
            <a:spLocks noChangeShapeType="1"/>
          </p:cNvSpPr>
          <p:nvPr/>
        </p:nvSpPr>
        <p:spPr bwMode="auto">
          <a:xfrm>
            <a:off x="5795963" y="4437063"/>
            <a:ext cx="1152301" cy="122418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4357" name="Oval 23"/>
          <p:cNvSpPr>
            <a:spLocks noChangeArrowheads="1"/>
          </p:cNvSpPr>
          <p:nvPr/>
        </p:nvSpPr>
        <p:spPr bwMode="auto">
          <a:xfrm>
            <a:off x="755576" y="5589240"/>
            <a:ext cx="2447925" cy="1008112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600" b="1" dirty="0" smtClean="0"/>
              <a:t>Рисование расческой, </a:t>
            </a:r>
            <a:endParaRPr lang="en-US" sz="1600" b="1" dirty="0" smtClean="0"/>
          </a:p>
          <a:p>
            <a:pPr algn="ctr"/>
            <a:r>
              <a:rPr lang="ru-RU" sz="1600" b="1" dirty="0" smtClean="0"/>
              <a:t>зубной щеткой</a:t>
            </a:r>
            <a:endParaRPr lang="ru-RU" sz="1600" b="1" dirty="0"/>
          </a:p>
        </p:txBody>
      </p:sp>
      <p:sp>
        <p:nvSpPr>
          <p:cNvPr id="14358" name="Line 24"/>
          <p:cNvSpPr>
            <a:spLocks noChangeShapeType="1"/>
          </p:cNvSpPr>
          <p:nvPr/>
        </p:nvSpPr>
        <p:spPr bwMode="auto">
          <a:xfrm flipH="1">
            <a:off x="3059113" y="4437063"/>
            <a:ext cx="1657350" cy="12969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4" name="Line 13"/>
          <p:cNvSpPr>
            <a:spLocks noChangeShapeType="1"/>
          </p:cNvSpPr>
          <p:nvPr/>
        </p:nvSpPr>
        <p:spPr bwMode="auto">
          <a:xfrm flipH="1" flipV="1">
            <a:off x="4572000" y="1988840"/>
            <a:ext cx="504056" cy="16557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5" name="Oval 23"/>
          <p:cNvSpPr>
            <a:spLocks noChangeArrowheads="1"/>
          </p:cNvSpPr>
          <p:nvPr/>
        </p:nvSpPr>
        <p:spPr bwMode="auto">
          <a:xfrm>
            <a:off x="3357554" y="5786454"/>
            <a:ext cx="3230669" cy="928694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600" b="1" dirty="0" smtClean="0"/>
              <a:t>Рисование солью, крупами, </a:t>
            </a:r>
          </a:p>
          <a:p>
            <a:pPr algn="ctr"/>
            <a:r>
              <a:rPr lang="ru-RU" sz="1600" b="1" dirty="0" smtClean="0"/>
              <a:t>песком</a:t>
            </a:r>
            <a:endParaRPr lang="ru-RU" sz="1600" b="1" dirty="0"/>
          </a:p>
        </p:txBody>
      </p:sp>
      <p:sp>
        <p:nvSpPr>
          <p:cNvPr id="26" name="Line 13"/>
          <p:cNvSpPr>
            <a:spLocks noChangeShapeType="1"/>
          </p:cNvSpPr>
          <p:nvPr/>
        </p:nvSpPr>
        <p:spPr bwMode="auto">
          <a:xfrm>
            <a:off x="5724129" y="4509120"/>
            <a:ext cx="144016" cy="136815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6" name="Oval 2"/>
          <p:cNvSpPr>
            <a:spLocks noChangeArrowheads="1"/>
          </p:cNvSpPr>
          <p:nvPr/>
        </p:nvSpPr>
        <p:spPr bwMode="auto">
          <a:xfrm>
            <a:off x="3929058" y="3214686"/>
            <a:ext cx="2281252" cy="1550988"/>
          </a:xfrm>
          <a:prstGeom prst="ellipse">
            <a:avLst/>
          </a:prstGeom>
          <a:solidFill>
            <a:srgbClr val="FFFF00"/>
          </a:solidFill>
          <a:ln w="12700">
            <a:solidFill>
              <a:srgbClr val="FABF8F"/>
            </a:solidFill>
            <a:round/>
            <a:headEnd/>
            <a:tailEnd/>
          </a:ln>
          <a:effectLst>
            <a:outerShdw dist="28398" dir="3806097" algn="ctr" rotWithShape="0">
              <a:srgbClr val="974706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Нетрадиционные техники изобразительной  деятельности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857752" y="60722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21439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Segoe Print" pitchFamily="2" charset="0"/>
              </a:rPr>
              <a:t>Уголок творчества </a:t>
            </a:r>
            <a:r>
              <a:rPr lang="ru-RU" sz="6000" dirty="0" smtClean="0">
                <a:solidFill>
                  <a:srgbClr val="0033CC"/>
                </a:solidFill>
                <a:latin typeface="Arial Black" pitchFamily="34" charset="0"/>
              </a:rPr>
              <a:t>«</a:t>
            </a:r>
            <a:r>
              <a:rPr lang="ru-RU" sz="6000" dirty="0" smtClean="0">
                <a:solidFill>
                  <a:srgbClr val="7030A0"/>
                </a:solidFill>
                <a:latin typeface="Arial Black" pitchFamily="34" charset="0"/>
              </a:rPr>
              <a:t>Т</a:t>
            </a:r>
            <a:r>
              <a:rPr lang="ru-RU" sz="6000" dirty="0" smtClean="0">
                <a:solidFill>
                  <a:srgbClr val="FF0000"/>
                </a:solidFill>
                <a:latin typeface="Arial Black" pitchFamily="34" charset="0"/>
              </a:rPr>
              <a:t>Ю</a:t>
            </a:r>
            <a:r>
              <a:rPr lang="ru-RU" sz="6000" dirty="0" smtClean="0">
                <a:solidFill>
                  <a:srgbClr val="00B0F0"/>
                </a:solidFill>
                <a:latin typeface="Arial Black" pitchFamily="34" charset="0"/>
              </a:rPr>
              <a:t>Б</a:t>
            </a:r>
            <a:r>
              <a:rPr lang="ru-RU" sz="6000" dirty="0" smtClean="0">
                <a:solidFill>
                  <a:srgbClr val="0070C0"/>
                </a:solidFill>
                <a:latin typeface="Arial Black" pitchFamily="34" charset="0"/>
              </a:rPr>
              <a:t>И</a:t>
            </a:r>
            <a:r>
              <a:rPr lang="ru-RU" sz="6000" dirty="0" smtClean="0">
                <a:solidFill>
                  <a:srgbClr val="FFFF00"/>
                </a:solidFill>
                <a:latin typeface="Arial Black" pitchFamily="34" charset="0"/>
              </a:rPr>
              <a:t>К</a:t>
            </a:r>
            <a:r>
              <a:rPr lang="ru-RU" sz="6000" dirty="0" smtClean="0">
                <a:solidFill>
                  <a:srgbClr val="00FF00"/>
                </a:solidFill>
                <a:latin typeface="Arial Black" pitchFamily="34" charset="0"/>
              </a:rPr>
              <a:t>»</a:t>
            </a:r>
            <a:endParaRPr lang="ru-RU" sz="6000" dirty="0">
              <a:solidFill>
                <a:srgbClr val="00FF00"/>
              </a:solidFill>
              <a:latin typeface="Arial Black" pitchFamily="34" charset="0"/>
            </a:endParaRPr>
          </a:p>
        </p:txBody>
      </p:sp>
      <p:pic>
        <p:nvPicPr>
          <p:cNvPr id="3" name="Рисунок 2" descr="5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357950" y="0"/>
            <a:ext cx="2476510" cy="1857383"/>
          </a:xfrm>
          <a:prstGeom prst="rect">
            <a:avLst/>
          </a:prstGeom>
        </p:spPr>
      </p:pic>
      <p:pic>
        <p:nvPicPr>
          <p:cNvPr id="4" name="Рисунок 3" descr="DSCN0842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1214414" y="2071678"/>
            <a:ext cx="6715140" cy="44582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/>
          <p:cNvSpPr>
            <a:spLocks noChangeArrowheads="1"/>
          </p:cNvSpPr>
          <p:nvPr/>
        </p:nvSpPr>
        <p:spPr bwMode="auto">
          <a:xfrm>
            <a:off x="857250" y="217488"/>
            <a:ext cx="7929563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180975" eaLnBrk="0" hangingPunct="0"/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indent="180975" algn="ctr" eaLnBrk="0" hangingPunct="0"/>
            <a:r>
              <a:rPr lang="ru-RU" sz="2400" b="1" dirty="0">
                <a:solidFill>
                  <a:srgbClr val="FFFF00"/>
                </a:solidFill>
                <a:latin typeface="Segoe Print" pitchFamily="2" charset="0"/>
                <a:cs typeface="Times New Roman" pitchFamily="18" charset="0"/>
              </a:rPr>
              <a:t>Нетрадиционные техники рисования </a:t>
            </a:r>
          </a:p>
          <a:p>
            <a:pPr indent="180975" algn="ctr" eaLnBrk="0" hangingPunct="0"/>
            <a:r>
              <a:rPr lang="ru-RU" sz="2400" b="1" dirty="0">
                <a:solidFill>
                  <a:srgbClr val="FFFF00"/>
                </a:solidFill>
                <a:latin typeface="Segoe Print" pitchFamily="2" charset="0"/>
                <a:cs typeface="Times New Roman" pitchFamily="18" charset="0"/>
              </a:rPr>
              <a:t>в разных возрастных группах детского сада</a:t>
            </a:r>
            <a:endParaRPr lang="ru-RU" sz="2400" b="1" dirty="0">
              <a:solidFill>
                <a:srgbClr val="FFFF00"/>
              </a:solidFill>
              <a:latin typeface="Segoe Print" pitchFamily="2" charset="0"/>
            </a:endParaRPr>
          </a:p>
        </p:txBody>
      </p:sp>
      <p:sp>
        <p:nvSpPr>
          <p:cNvPr id="24579" name="Rectangle 2"/>
          <p:cNvSpPr>
            <a:spLocks noChangeArrowheads="1"/>
          </p:cNvSpPr>
          <p:nvPr/>
        </p:nvSpPr>
        <p:spPr bwMode="auto">
          <a:xfrm>
            <a:off x="500063" y="857250"/>
            <a:ext cx="4500562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tabLst>
                <a:tab pos="180975" algn="l"/>
              </a:tabLst>
              <a:defRPr/>
            </a:pPr>
            <a:endParaRPr lang="ru-RU" b="1" u="sng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>
              <a:tabLst>
                <a:tab pos="180975" algn="l"/>
              </a:tabLst>
              <a:defRPr/>
            </a:pPr>
            <a:endParaRPr lang="ru-RU" b="1" u="sng" dirty="0">
              <a:solidFill>
                <a:schemeClr val="tx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>
              <a:tabLst>
                <a:tab pos="180975" algn="l"/>
              </a:tabLst>
              <a:defRPr/>
            </a:pPr>
            <a:r>
              <a:rPr lang="ru-RU" b="1" u="sng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Младшая группа (2-4 года)</a:t>
            </a:r>
            <a:endParaRPr lang="ru-RU" dirty="0">
              <a:solidFill>
                <a:schemeClr val="tx1">
                  <a:lumMod val="75000"/>
                </a:schemeClr>
              </a:solidFill>
              <a:latin typeface="Times New Roman" pitchFamily="18" charset="0"/>
            </a:endParaRPr>
          </a:p>
          <a:p>
            <a:pPr eaLnBrk="0" hangingPunct="0">
              <a:buClr>
                <a:srgbClr val="FFFF00"/>
              </a:buClr>
              <a:buFont typeface="Wingdings" pitchFamily="2" charset="2"/>
              <a:buChar char="v"/>
              <a:tabLst>
                <a:tab pos="180975" algn="l"/>
              </a:tabLst>
              <a:defRPr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рисование  жесткой полусухой кистью </a:t>
            </a:r>
            <a:endParaRPr lang="ru-RU" dirty="0">
              <a:solidFill>
                <a:srgbClr val="002060"/>
              </a:solidFill>
              <a:latin typeface="Times New Roman" pitchFamily="18" charset="0"/>
            </a:endParaRPr>
          </a:p>
          <a:p>
            <a:pPr eaLnBrk="0" hangingPunct="0">
              <a:buClr>
                <a:srgbClr val="FFFF00"/>
              </a:buClr>
              <a:buFont typeface="Wingdings" pitchFamily="2" charset="2"/>
              <a:buChar char="v"/>
              <a:tabLst>
                <a:tab pos="180975" algn="l"/>
              </a:tabLst>
              <a:defRPr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пальчиком </a:t>
            </a:r>
            <a:endParaRPr lang="ru-RU" dirty="0">
              <a:solidFill>
                <a:srgbClr val="002060"/>
              </a:solidFill>
              <a:latin typeface="Times New Roman" pitchFamily="18" charset="0"/>
            </a:endParaRPr>
          </a:p>
          <a:p>
            <a:pPr eaLnBrk="0" hangingPunct="0">
              <a:buClr>
                <a:srgbClr val="FFFF00"/>
              </a:buClr>
              <a:buFont typeface="Wingdings" pitchFamily="2" charset="2"/>
              <a:buChar char="v"/>
              <a:tabLst>
                <a:tab pos="180975" algn="l"/>
              </a:tabLst>
              <a:defRPr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рисование ладошкой </a:t>
            </a:r>
            <a:endParaRPr lang="ru-RU" dirty="0">
              <a:solidFill>
                <a:srgbClr val="002060"/>
              </a:solidFill>
              <a:latin typeface="Times New Roman" pitchFamily="18" charset="0"/>
            </a:endParaRPr>
          </a:p>
          <a:p>
            <a:pPr eaLnBrk="0" hangingPunct="0">
              <a:buClr>
                <a:srgbClr val="FFFF00"/>
              </a:buClr>
              <a:buFont typeface="Wingdings" pitchFamily="2" charset="2"/>
              <a:buChar char="v"/>
              <a:tabLst>
                <a:tab pos="180975" algn="l"/>
              </a:tabLst>
              <a:defRPr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рисование ватной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палочкой</a:t>
            </a:r>
            <a:endParaRPr lang="ru-RU" dirty="0">
              <a:solidFill>
                <a:srgbClr val="002060"/>
              </a:solidFill>
              <a:latin typeface="Times New Roman" pitchFamily="18" charset="0"/>
            </a:endParaRPr>
          </a:p>
          <a:p>
            <a:pPr eaLnBrk="0" hangingPunct="0">
              <a:buClr>
                <a:srgbClr val="FFFF00"/>
              </a:buClr>
              <a:buFont typeface="Wingdings" pitchFamily="2" charset="2"/>
              <a:buChar char="v"/>
              <a:tabLst>
                <a:tab pos="180975" algn="l"/>
              </a:tabLst>
              <a:defRPr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оттиск пробкой</a:t>
            </a:r>
            <a:endParaRPr lang="ru-RU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24580" name="Прямоугольник 4"/>
          <p:cNvSpPr>
            <a:spLocks noChangeArrowheads="1"/>
          </p:cNvSpPr>
          <p:nvPr/>
        </p:nvSpPr>
        <p:spPr bwMode="auto">
          <a:xfrm>
            <a:off x="4786314" y="1142984"/>
            <a:ext cx="4214812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defRPr/>
            </a:pPr>
            <a:endParaRPr lang="ru-RU" b="1" u="sng" dirty="0">
              <a:solidFill>
                <a:schemeClr val="tx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defRPr/>
            </a:pPr>
            <a:r>
              <a:rPr lang="ru-RU" b="1" u="sng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Средняя группа (4-5 лет)</a:t>
            </a:r>
            <a:endParaRPr lang="ru-RU" dirty="0">
              <a:solidFill>
                <a:schemeClr val="tx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Clr>
                <a:srgbClr val="FFFF00"/>
              </a:buClr>
              <a:buFont typeface="Wingdings" pitchFamily="2" charset="2"/>
              <a:buChar char="v"/>
              <a:defRPr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оттиск поролоном </a:t>
            </a:r>
          </a:p>
          <a:p>
            <a:pPr eaLnBrk="0" hangingPunct="0">
              <a:buClr>
                <a:srgbClr val="FFFF00"/>
              </a:buClr>
              <a:buFont typeface="Wingdings" pitchFamily="2" charset="2"/>
              <a:buChar char="v"/>
              <a:defRPr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Печать листьями</a:t>
            </a:r>
          </a:p>
          <a:p>
            <a:pPr eaLnBrk="0" hangingPunct="0">
              <a:buClr>
                <a:srgbClr val="FFFF00"/>
              </a:buClr>
              <a:buFont typeface="Wingdings" pitchFamily="2" charset="2"/>
              <a:buChar char="v"/>
              <a:defRPr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восковые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мелки + акварель</a:t>
            </a:r>
          </a:p>
          <a:p>
            <a:pPr eaLnBrk="0" hangingPunct="0">
              <a:buClr>
                <a:srgbClr val="FFFF00"/>
              </a:buClr>
              <a:buFont typeface="Wingdings" pitchFamily="2" charset="2"/>
              <a:buChar char="v"/>
              <a:defRPr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свеча +акварель</a:t>
            </a:r>
          </a:p>
          <a:p>
            <a:pPr eaLnBrk="0" hangingPunct="0">
              <a:buClr>
                <a:srgbClr val="FFFF00"/>
              </a:buClr>
              <a:buFont typeface="Wingdings" pitchFamily="2" charset="2"/>
              <a:buChar char="v"/>
              <a:defRPr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рисование мятой бумагой</a:t>
            </a:r>
          </a:p>
          <a:p>
            <a:pPr eaLnBrk="0" hangingPunct="0">
              <a:buClr>
                <a:srgbClr val="FFFF00"/>
              </a:buClr>
              <a:buFont typeface="Wingdings" pitchFamily="2" charset="2"/>
              <a:buChar char="v"/>
              <a:defRPr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монотипия предметная </a:t>
            </a:r>
          </a:p>
        </p:txBody>
      </p:sp>
      <p:sp>
        <p:nvSpPr>
          <p:cNvPr id="24581" name="Прямоугольник 6"/>
          <p:cNvSpPr>
            <a:spLocks noChangeArrowheads="1"/>
          </p:cNvSpPr>
          <p:nvPr/>
        </p:nvSpPr>
        <p:spPr bwMode="auto">
          <a:xfrm>
            <a:off x="2857488" y="3429000"/>
            <a:ext cx="5214937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tabLst>
                <a:tab pos="368300" algn="l"/>
              </a:tabLst>
              <a:defRPr/>
            </a:pPr>
            <a:endParaRPr lang="ru-RU" b="1" u="sng" dirty="0">
              <a:solidFill>
                <a:schemeClr val="tx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tabLst>
                <a:tab pos="368300" algn="l"/>
              </a:tabLst>
              <a:defRPr/>
            </a:pPr>
            <a:r>
              <a:rPr lang="ru-RU" b="1" u="sng" dirty="0">
                <a:solidFill>
                  <a:schemeClr val="tx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Старшая и подготовительная группа (5-7 лет)</a:t>
            </a:r>
            <a:endParaRPr lang="ru-RU" dirty="0">
              <a:solidFill>
                <a:schemeClr val="tx1">
                  <a:lumMod val="75000"/>
                </a:schemeClr>
              </a:solidFill>
              <a:latin typeface="Times New Roman" pitchFamily="18" charset="0"/>
            </a:endParaRPr>
          </a:p>
          <a:p>
            <a:pPr eaLnBrk="0" hangingPunct="0">
              <a:buClr>
                <a:srgbClr val="FFFF00"/>
              </a:buClr>
              <a:buFont typeface="Wingdings" pitchFamily="2" charset="2"/>
              <a:buChar char="v"/>
              <a:tabLst>
                <a:tab pos="368300" algn="l"/>
              </a:tabLst>
              <a:defRPr/>
            </a:pPr>
            <a:r>
              <a:rPr lang="ru-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монотипия пейзажная</a:t>
            </a:r>
            <a:endParaRPr lang="ru-RU" dirty="0">
              <a:solidFill>
                <a:srgbClr val="002060"/>
              </a:solidFill>
              <a:latin typeface="Times New Roman" pitchFamily="18" charset="0"/>
            </a:endParaRPr>
          </a:p>
          <a:p>
            <a:pPr eaLnBrk="0" hangingPunct="0">
              <a:buClr>
                <a:srgbClr val="FFFF00"/>
              </a:buClr>
              <a:buFont typeface="Wingdings" pitchFamily="2" charset="2"/>
              <a:buChar char="v"/>
              <a:tabLst>
                <a:tab pos="368300" algn="l"/>
              </a:tabLst>
              <a:defRPr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рисование зубной щеткой </a:t>
            </a:r>
            <a:endParaRPr lang="ru-RU" dirty="0">
              <a:solidFill>
                <a:srgbClr val="002060"/>
              </a:solidFill>
              <a:latin typeface="Times New Roman" pitchFamily="18" charset="0"/>
            </a:endParaRPr>
          </a:p>
          <a:p>
            <a:pPr eaLnBrk="0" hangingPunct="0">
              <a:buClr>
                <a:srgbClr val="FFFF00"/>
              </a:buClr>
              <a:buFont typeface="Wingdings" pitchFamily="2" charset="2"/>
              <a:buChar char="v"/>
              <a:tabLst>
                <a:tab pos="368300" algn="l"/>
              </a:tabLst>
              <a:defRPr/>
            </a:pP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набрызг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rgbClr val="002060"/>
              </a:solidFill>
              <a:latin typeface="Times New Roman" pitchFamily="18" charset="0"/>
            </a:endParaRPr>
          </a:p>
          <a:p>
            <a:pPr eaLnBrk="0" hangingPunct="0">
              <a:buClr>
                <a:srgbClr val="FFFF00"/>
              </a:buClr>
              <a:buFont typeface="Wingdings" pitchFamily="2" charset="2"/>
              <a:buChar char="v"/>
              <a:tabLst>
                <a:tab pos="368300" algn="l"/>
              </a:tabLst>
              <a:defRPr/>
            </a:pP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кляксография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трубочкой </a:t>
            </a:r>
            <a:endParaRPr lang="ru-RU" dirty="0">
              <a:solidFill>
                <a:srgbClr val="002060"/>
              </a:solidFill>
              <a:latin typeface="Times New Roman" pitchFamily="18" charset="0"/>
            </a:endParaRPr>
          </a:p>
          <a:p>
            <a:pPr eaLnBrk="0" hangingPunct="0">
              <a:buClr>
                <a:srgbClr val="FFFF00"/>
              </a:buClr>
              <a:buFont typeface="Wingdings" pitchFamily="2" charset="2"/>
              <a:buChar char="v"/>
              <a:tabLst>
                <a:tab pos="368300" algn="l"/>
              </a:tabLst>
              <a:defRPr/>
            </a:pPr>
            <a:r>
              <a:rPr lang="ru-RU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граттаж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черно- белый, цветной</a:t>
            </a:r>
            <a:endParaRPr lang="ru-RU" dirty="0">
              <a:solidFill>
                <a:srgbClr val="002060"/>
              </a:solidFill>
              <a:latin typeface="Times New Roman" pitchFamily="18" charset="0"/>
            </a:endParaRPr>
          </a:p>
          <a:p>
            <a:pPr eaLnBrk="0" hangingPunct="0">
              <a:buClr>
                <a:srgbClr val="FFFF00"/>
              </a:buClr>
              <a:buFont typeface="Wingdings" pitchFamily="2" charset="2"/>
              <a:buChar char="v"/>
              <a:tabLst>
                <a:tab pos="368300" algn="l"/>
              </a:tabLst>
              <a:defRPr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рисование нитками</a:t>
            </a:r>
            <a:endParaRPr lang="ru-RU" dirty="0">
              <a:solidFill>
                <a:srgbClr val="002060"/>
              </a:solidFill>
              <a:latin typeface="Times New Roman" pitchFamily="18" charset="0"/>
            </a:endParaRPr>
          </a:p>
          <a:p>
            <a:pPr eaLnBrk="0" hangingPunct="0">
              <a:buClr>
                <a:srgbClr val="FFFF00"/>
              </a:buClr>
              <a:buFont typeface="Wingdings" pitchFamily="2" charset="2"/>
              <a:buChar char="v"/>
              <a:tabLst>
                <a:tab pos="368300" algn="l"/>
              </a:tabLst>
              <a:defRPr/>
            </a:pP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рисование солью, рисование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манной крупой</a:t>
            </a:r>
            <a:endParaRPr lang="ru-RU" dirty="0">
              <a:solidFill>
                <a:srgbClr val="002060"/>
              </a:solidFill>
              <a:latin typeface="Times New Roman" pitchFamily="18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</p:spTree>
  </p:cSld>
  <p:clrMapOvr>
    <a:masterClrMapping/>
  </p:clrMapOvr>
  <p:transition spd="med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6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6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56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56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4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45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3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45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45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45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45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45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45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45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45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45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45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458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458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45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72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45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45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45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45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45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45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458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458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458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458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458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458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458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458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C36F49AF-1D87-48F1-8DA1-7EA34231631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2632</TotalTime>
  <Words>549</Words>
  <Application>Microsoft Office PowerPoint</Application>
  <PresentationFormat>Экран (4:3)</PresentationFormat>
  <Paragraphs>117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Муниципальное бюджетное дошкольное образовательное учреждение «Детский сад № 361</vt:lpstr>
      <vt:lpstr>Презентация PowerPoint</vt:lpstr>
      <vt:lpstr>Рисование  с использованием нетрадиционной техники – </vt:lpstr>
      <vt:lpstr>Осмысление окружающего мира через рисование</vt:lpstr>
      <vt:lpstr>Влияние рисования на развитие психических функций</vt:lpstr>
      <vt:lpstr>Применение нетрадиционных техник изобразительной деятельности:</vt:lpstr>
      <vt:lpstr> Нетрадиционные способы изображения в рисовании</vt:lpstr>
      <vt:lpstr>Уголок творчества «ТЮБИК»</vt:lpstr>
      <vt:lpstr>Презентация PowerPoint</vt:lpstr>
      <vt:lpstr>Рисование пальчиками  и ладошкой.</vt:lpstr>
      <vt:lpstr>Оттиск печатками</vt:lpstr>
      <vt:lpstr>Рисование мятой бумагой</vt:lpstr>
      <vt:lpstr>  Отпечатки листьев</vt:lpstr>
      <vt:lpstr>Кляксография</vt:lpstr>
      <vt:lpstr>Монотипия пейзажная</vt:lpstr>
      <vt:lpstr>Рисование по мокрому фону</vt:lpstr>
      <vt:lpstr>Сравнительные результаты диагностического обследования детей по развитию художественно – творческих способностей. Период: первое полугодие 2013-2014 у.г Второе полугодие 2012 – 2013 у.г  </vt:lpstr>
      <vt:lpstr>Рекомендации педагогам</vt:lpstr>
      <vt:lpstr>Рекомендации родителям: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Нетрадиционная техника рисования</dc:title>
  <dc:creator>Dima</dc:creator>
  <cp:lastModifiedBy>Группа Петушок</cp:lastModifiedBy>
  <cp:revision>243</cp:revision>
  <dcterms:created xsi:type="dcterms:W3CDTF">2012-12-08T09:19:48Z</dcterms:created>
  <dcterms:modified xsi:type="dcterms:W3CDTF">2019-11-13T14:06:06Z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TC300079979990</vt:lpwstr>
  </property>
</Properties>
</file>